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handoutMasterIdLst>
    <p:handoutMasterId r:id="rId23"/>
  </p:handoutMasterIdLst>
  <p:sldIdLst>
    <p:sldId id="256" r:id="rId2"/>
    <p:sldId id="258" r:id="rId3"/>
    <p:sldId id="257" r:id="rId4"/>
    <p:sldId id="259" r:id="rId5"/>
    <p:sldId id="260" r:id="rId6"/>
    <p:sldId id="261" r:id="rId7"/>
    <p:sldId id="262" r:id="rId8"/>
    <p:sldId id="270" r:id="rId9"/>
    <p:sldId id="263" r:id="rId10"/>
    <p:sldId id="264" r:id="rId11"/>
    <p:sldId id="265" r:id="rId12"/>
    <p:sldId id="266" r:id="rId13"/>
    <p:sldId id="267" r:id="rId14"/>
    <p:sldId id="268" r:id="rId15"/>
    <p:sldId id="269" r:id="rId16"/>
    <p:sldId id="271" r:id="rId17"/>
    <p:sldId id="272" r:id="rId18"/>
    <p:sldId id="273" r:id="rId19"/>
    <p:sldId id="274" r:id="rId20"/>
    <p:sldId id="275" r:id="rId21"/>
    <p:sldId id="276"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3" d="100"/>
          <a:sy n="43" d="100"/>
        </p:scale>
        <p:origin x="-690" y="-96"/>
      </p:cViewPr>
      <p:guideLst>
        <p:guide orient="horz" pos="2160"/>
        <p:guide pos="2880"/>
      </p:guideLst>
    </p:cSldViewPr>
  </p:slideViewPr>
  <p:notesTextViewPr>
    <p:cViewPr>
      <p:scale>
        <a:sx n="1" d="1"/>
        <a:sy n="1" d="1"/>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D3C02CE8-BC88-4412-A106-1E6CE42463C2}" type="datetimeFigureOut">
              <a:rPr lang="en-US" smtClean="0"/>
              <a:t>8/23/2011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EC5F3D-1FB6-41A4-9007-FC11E7F5CF7F}" type="slidenum">
              <a:rPr lang="en-US" smtClean="0"/>
              <a:t>‹#›</a:t>
            </a:fld>
            <a:endParaRPr lang="en-US"/>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68BF46C4-F4BC-4F61-A22C-C76F0C7ACAAE}" type="datetimeFigureOut">
              <a:rPr lang="en-US" smtClean="0"/>
              <a:pPr/>
              <a:t>8/23/2011</a:t>
            </a:fld>
            <a:endParaRPr lang="en-US"/>
          </a:p>
        </p:txBody>
      </p:sp>
      <p:sp>
        <p:nvSpPr>
          <p:cNvPr id="8" name="Slide Number Placeholder 7"/>
          <p:cNvSpPr>
            <a:spLocks noGrp="1"/>
          </p:cNvSpPr>
          <p:nvPr>
            <p:ph type="sldNum" sz="quarter" idx="11"/>
          </p:nvPr>
        </p:nvSpPr>
        <p:spPr/>
        <p:txBody>
          <a:bodyPr/>
          <a:lstStyle/>
          <a:p>
            <a:fld id="{5B28B7A1-D553-4204-BD81-95F783689A39}" type="slidenum">
              <a:rPr lang="en-US" smtClean="0"/>
              <a:pPr/>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68BF46C4-F4BC-4F61-A22C-C76F0C7ACAAE}" type="datetimeFigureOut">
              <a:rPr lang="en-US" smtClean="0"/>
              <a:pPr/>
              <a:t>8/23/2011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28B7A1-D553-4204-BD81-95F783689A39}"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BF46C4-F4BC-4F61-A22C-C76F0C7ACAAE}" type="datetimeFigureOut">
              <a:rPr lang="en-US" smtClean="0"/>
              <a:pPr/>
              <a:t>8/23/2011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28B7A1-D553-4204-BD81-95F783689A39}"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68BF46C4-F4BC-4F61-A22C-C76F0C7ACAAE}" type="datetimeFigureOut">
              <a:rPr lang="en-US" smtClean="0"/>
              <a:pPr/>
              <a:t>8/23/2011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B28B7A1-D553-4204-BD81-95F783689A39}" type="slidenum">
              <a:rPr lang="en-US" smtClean="0"/>
              <a:pPr/>
              <a:t>‹#›</a:t>
            </a:fld>
            <a:endParaRPr lang="en-US"/>
          </a:p>
        </p:txBody>
      </p:sp>
      <p:sp>
        <p:nvSpPr>
          <p:cNvPr id="9" name="Title 8"/>
          <p:cNvSpPr>
            <a:spLocks noGrp="1"/>
          </p:cNvSpPr>
          <p:nvPr>
            <p:ph type="title"/>
          </p:nvPr>
        </p:nvSpPr>
        <p:spPr>
          <a:xfrm>
            <a:off x="914400" y="1544715"/>
            <a:ext cx="7315200" cy="1154097"/>
          </a:xfrm>
        </p:spPr>
        <p:txBody>
          <a:bodyPr/>
          <a:lstStyle/>
          <a:p>
            <a:r>
              <a:rPr lang="en-US" smtClean="0"/>
              <a:t>Click to edit Master title style</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68BF46C4-F4BC-4F61-A22C-C76F0C7ACAAE}" type="datetimeFigureOut">
              <a:rPr lang="en-US" smtClean="0"/>
              <a:pPr/>
              <a:t>8/23/2011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B28B7A1-D553-4204-BD81-95F783689A39}" type="slidenum">
              <a:rPr lang="en-US" smtClean="0"/>
              <a:pPr/>
              <a:t>‹#›</a:t>
            </a:fld>
            <a:endParaRPr lang="en-US"/>
          </a:p>
        </p:txBody>
      </p:sp>
      <p:sp>
        <p:nvSpPr>
          <p:cNvPr id="10" name="Title 9"/>
          <p:cNvSpPr>
            <a:spLocks noGrp="1"/>
          </p:cNvSpPr>
          <p:nvPr>
            <p:ph type="title"/>
          </p:nvPr>
        </p:nvSpPr>
        <p:spPr>
          <a:xfrm>
            <a:off x="914400" y="1544715"/>
            <a:ext cx="7315200" cy="1154097"/>
          </a:xfrm>
        </p:spPr>
        <p:txBody>
          <a:bodyPr/>
          <a:lstStyle/>
          <a:p>
            <a:r>
              <a:rPr lang="en-US" smtClean="0"/>
              <a:t>Click to edit Master title style</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8BF46C4-F4BC-4F61-A22C-C76F0C7ACAAE}" type="datetimeFigureOut">
              <a:rPr lang="en-US" smtClean="0"/>
              <a:pPr/>
              <a:t>8/23/2011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B28B7A1-D553-4204-BD81-95F783689A39}"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BF46C4-F4BC-4F61-A22C-C76F0C7ACAAE}" type="datetimeFigureOut">
              <a:rPr lang="en-US" smtClean="0"/>
              <a:pPr/>
              <a:t>8/23/2011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B28B7A1-D553-4204-BD81-95F783689A39}"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n-US" smtClean="0"/>
              <a:t>Click to edit Master title style</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8BF46C4-F4BC-4F61-A22C-C76F0C7ACAAE}" type="datetimeFigureOut">
              <a:rPr lang="en-US" smtClean="0"/>
              <a:pPr/>
              <a:t>8/23/2011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B28B7A1-D553-4204-BD81-95F783689A39}"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8BF46C4-F4BC-4F61-A22C-C76F0C7ACAAE}" type="datetimeFigureOut">
              <a:rPr lang="en-US" smtClean="0"/>
              <a:pPr/>
              <a:t>8/23/2011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B28B7A1-D553-4204-BD81-95F783689A39}"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BF46C4-F4BC-4F61-A22C-C76F0C7ACAAE}" type="datetimeFigureOut">
              <a:rPr lang="en-US" smtClean="0"/>
              <a:pPr/>
              <a:t>8/23/2011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28B7A1-D553-4204-BD81-95F783689A39}"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8BF46C4-F4BC-4F61-A22C-C76F0C7ACAAE}" type="datetimeFigureOut">
              <a:rPr lang="en-US" smtClean="0"/>
              <a:pPr/>
              <a:t>8/23/2011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B28B7A1-D553-4204-BD81-95F783689A39}"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68BF46C4-F4BC-4F61-A22C-C76F0C7ACAAE}" type="datetimeFigureOut">
              <a:rPr lang="en-US" smtClean="0"/>
              <a:pPr/>
              <a:t>8/23/2011</a:t>
            </a:fld>
            <a:endParaRPr lang="en-US"/>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5B28B7A1-D553-4204-BD81-95F783689A39}" type="slidenum">
              <a:rPr lang="en-US" smtClean="0"/>
              <a:pPr/>
              <a:t>‹#›</a:t>
            </a:fld>
            <a:endParaRPr lang="en-US"/>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en-US"/>
          </a:p>
        </p:txBody>
      </p:sp>
    </p:spTree>
  </p:cSld>
  <p:clrMap bg1="dk1" tx1="lt1" bg2="dk2" tx2="lt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Prioritizing Academic Programs &amp; Services</a:t>
            </a:r>
            <a:endParaRPr lang="en-US" dirty="0"/>
          </a:p>
        </p:txBody>
      </p:sp>
      <p:sp>
        <p:nvSpPr>
          <p:cNvPr id="3" name="Subtitle 2"/>
          <p:cNvSpPr>
            <a:spLocks noGrp="1"/>
          </p:cNvSpPr>
          <p:nvPr>
            <p:ph type="subTitle" idx="1"/>
          </p:nvPr>
        </p:nvSpPr>
        <p:spPr/>
        <p:txBody>
          <a:bodyPr>
            <a:normAutofit fontScale="85000" lnSpcReduction="20000"/>
          </a:bodyPr>
          <a:lstStyle/>
          <a:p>
            <a:r>
              <a:rPr lang="en-US" dirty="0" smtClean="0"/>
              <a:t>President’s Retreat 2011</a:t>
            </a:r>
          </a:p>
          <a:p>
            <a:r>
              <a:rPr lang="en-US" dirty="0" smtClean="0"/>
              <a:t>August 24, 2011</a:t>
            </a:r>
          </a:p>
          <a:p>
            <a:endParaRPr lang="en-US" dirty="0" smtClean="0"/>
          </a:p>
          <a:p>
            <a:r>
              <a:rPr lang="en-US" sz="1600" dirty="0" smtClean="0"/>
              <a:t>Based on materials by Robert C. Dickeson</a:t>
            </a:r>
            <a:endParaRPr lang="en-US" sz="1600" dirty="0"/>
          </a:p>
        </p:txBody>
      </p:sp>
    </p:spTree>
    <p:extLst>
      <p:ext uri="{BB962C8B-B14F-4D97-AF65-F5344CB8AC3E}">
        <p14:creationId xmlns:p14="http://schemas.microsoft.com/office/powerpoint/2010/main" xmlns="" val="35175761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Factors Affecting Prioritization</a:t>
            </a:r>
            <a:endParaRPr lang="en-US" dirty="0"/>
          </a:p>
        </p:txBody>
      </p:sp>
      <p:sp>
        <p:nvSpPr>
          <p:cNvPr id="3" name="Content Placeholder 2"/>
          <p:cNvSpPr>
            <a:spLocks noGrp="1"/>
          </p:cNvSpPr>
          <p:nvPr>
            <p:ph idx="1"/>
          </p:nvPr>
        </p:nvSpPr>
        <p:spPr/>
        <p:txBody>
          <a:bodyPr>
            <a:normAutofit fontScale="92500"/>
          </a:bodyPr>
          <a:lstStyle/>
          <a:p>
            <a:r>
              <a:rPr lang="en-US" dirty="0"/>
              <a:t>I. </a:t>
            </a:r>
            <a:r>
              <a:rPr lang="en-US" dirty="0" smtClean="0"/>
              <a:t>THE </a:t>
            </a:r>
            <a:r>
              <a:rPr lang="en-US" dirty="0"/>
              <a:t>DRIVING FORCE: What’s the impetus behind the desire </a:t>
            </a:r>
          </a:p>
          <a:p>
            <a:r>
              <a:rPr lang="en-US" dirty="0"/>
              <a:t>to prioritize? </a:t>
            </a:r>
          </a:p>
          <a:p>
            <a:r>
              <a:rPr lang="en-US" dirty="0"/>
              <a:t>II. </a:t>
            </a:r>
            <a:r>
              <a:rPr lang="en-US" dirty="0" smtClean="0"/>
              <a:t>EXPECTATIONS</a:t>
            </a:r>
            <a:r>
              <a:rPr lang="en-US" dirty="0"/>
              <a:t>: What do you hope to get out of </a:t>
            </a:r>
          </a:p>
          <a:p>
            <a:r>
              <a:rPr lang="en-US" dirty="0"/>
              <a:t>prioritization (What are the opportunities)? </a:t>
            </a:r>
          </a:p>
          <a:p>
            <a:r>
              <a:rPr lang="en-US" dirty="0"/>
              <a:t>III. </a:t>
            </a:r>
            <a:r>
              <a:rPr lang="en-US" dirty="0" smtClean="0"/>
              <a:t>CHALLENGES</a:t>
            </a:r>
            <a:r>
              <a:rPr lang="en-US" dirty="0"/>
              <a:t>: What are the perceived barriers to </a:t>
            </a:r>
          </a:p>
          <a:p>
            <a:r>
              <a:rPr lang="en-US" dirty="0"/>
              <a:t>prioritizing? </a:t>
            </a:r>
          </a:p>
          <a:p>
            <a:r>
              <a:rPr lang="en-US" dirty="0"/>
              <a:t>IV. </a:t>
            </a:r>
            <a:r>
              <a:rPr lang="en-US" dirty="0" smtClean="0"/>
              <a:t>CRITERIA</a:t>
            </a:r>
            <a:r>
              <a:rPr lang="en-US" dirty="0"/>
              <a:t>: What are the relative weights of the ten criteria? </a:t>
            </a:r>
          </a:p>
          <a:p>
            <a:r>
              <a:rPr lang="en-US" dirty="0"/>
              <a:t>V. </a:t>
            </a:r>
            <a:r>
              <a:rPr lang="en-US" dirty="0" smtClean="0"/>
              <a:t>DATA</a:t>
            </a:r>
            <a:r>
              <a:rPr lang="en-US" dirty="0"/>
              <a:t>: What are the key sources for data to support program </a:t>
            </a:r>
          </a:p>
          <a:p>
            <a:r>
              <a:rPr lang="en-US" dirty="0"/>
              <a:t>analysis? </a:t>
            </a:r>
          </a:p>
          <a:p>
            <a:r>
              <a:rPr lang="en-US" dirty="0"/>
              <a:t>VI. </a:t>
            </a:r>
            <a:r>
              <a:rPr lang="en-US" dirty="0" smtClean="0"/>
              <a:t>OTHER</a:t>
            </a:r>
            <a:r>
              <a:rPr lang="en-US" dirty="0"/>
              <a:t>: What other issues surface in setting priorities? </a:t>
            </a:r>
          </a:p>
        </p:txBody>
      </p:sp>
    </p:spTree>
    <p:extLst>
      <p:ext uri="{BB962C8B-B14F-4D97-AF65-F5344CB8AC3E}">
        <p14:creationId xmlns:p14="http://schemas.microsoft.com/office/powerpoint/2010/main" xmlns="" val="42276303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Driving Forces</a:t>
            </a:r>
            <a:endParaRPr lang="en-US" dirty="0"/>
          </a:p>
        </p:txBody>
      </p:sp>
      <p:sp>
        <p:nvSpPr>
          <p:cNvPr id="3" name="Content Placeholder 2"/>
          <p:cNvSpPr>
            <a:spLocks noGrp="1"/>
          </p:cNvSpPr>
          <p:nvPr>
            <p:ph idx="1"/>
          </p:nvPr>
        </p:nvSpPr>
        <p:spPr/>
        <p:txBody>
          <a:bodyPr>
            <a:normAutofit/>
          </a:bodyPr>
          <a:lstStyle/>
          <a:p>
            <a:r>
              <a:rPr lang="en-US" dirty="0" smtClean="0"/>
              <a:t>Financial Stress – Now and At the Termination of the current economic provisions of the Compact of Free Association</a:t>
            </a:r>
          </a:p>
          <a:p>
            <a:r>
              <a:rPr lang="en-US" dirty="0" smtClean="0"/>
              <a:t>Setting </a:t>
            </a:r>
            <a:r>
              <a:rPr lang="en-US" dirty="0"/>
              <a:t>priorities is a part of our overall strategic planning </a:t>
            </a:r>
          </a:p>
          <a:p>
            <a:r>
              <a:rPr lang="en-US" dirty="0" smtClean="0"/>
              <a:t>Making </a:t>
            </a:r>
            <a:r>
              <a:rPr lang="en-US" dirty="0"/>
              <a:t>cuts across-the-board is no longer acceptable </a:t>
            </a:r>
          </a:p>
          <a:p>
            <a:r>
              <a:rPr lang="en-US" dirty="0" smtClean="0"/>
              <a:t>Prioritization </a:t>
            </a:r>
            <a:r>
              <a:rPr lang="en-US" dirty="0"/>
              <a:t>is a recurring process, tied to planning, </a:t>
            </a:r>
            <a:r>
              <a:rPr lang="en-US" dirty="0" smtClean="0"/>
              <a:t> resource allocation</a:t>
            </a:r>
            <a:r>
              <a:rPr lang="en-US" dirty="0"/>
              <a:t>, and assessment </a:t>
            </a:r>
          </a:p>
          <a:p>
            <a:r>
              <a:rPr lang="en-US" dirty="0" smtClean="0"/>
              <a:t>Positioning ourselves to meet increased calls/requirements for academic </a:t>
            </a:r>
            <a:r>
              <a:rPr lang="en-US" dirty="0"/>
              <a:t>excellence </a:t>
            </a:r>
            <a:r>
              <a:rPr lang="en-US" dirty="0" smtClean="0"/>
              <a:t>(student learning outcomes)</a:t>
            </a:r>
            <a:endParaRPr lang="en-US" dirty="0"/>
          </a:p>
        </p:txBody>
      </p:sp>
    </p:spTree>
    <p:extLst>
      <p:ext uri="{BB962C8B-B14F-4D97-AF65-F5344CB8AC3E}">
        <p14:creationId xmlns:p14="http://schemas.microsoft.com/office/powerpoint/2010/main" xmlns="" val="123126925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US" dirty="0"/>
              <a:t>EXPECTATIONS: What do you hope </a:t>
            </a:r>
            <a:r>
              <a:rPr lang="en-US" dirty="0" smtClean="0"/>
              <a:t>to get </a:t>
            </a:r>
            <a:r>
              <a:rPr lang="en-US" dirty="0"/>
              <a:t>out of </a:t>
            </a:r>
            <a:r>
              <a:rPr lang="en-US" dirty="0" smtClean="0"/>
              <a:t>prioritization?</a:t>
            </a:r>
            <a:endParaRPr lang="en-US" dirty="0"/>
          </a:p>
        </p:txBody>
      </p:sp>
      <p:sp>
        <p:nvSpPr>
          <p:cNvPr id="3" name="Content Placeholder 2"/>
          <p:cNvSpPr>
            <a:spLocks noGrp="1"/>
          </p:cNvSpPr>
          <p:nvPr>
            <p:ph idx="1"/>
          </p:nvPr>
        </p:nvSpPr>
        <p:spPr/>
        <p:txBody>
          <a:bodyPr>
            <a:normAutofit fontScale="92500" lnSpcReduction="10000"/>
          </a:bodyPr>
          <a:lstStyle/>
          <a:p>
            <a:pPr marL="0" indent="0">
              <a:buNone/>
            </a:pPr>
            <a:r>
              <a:rPr lang="en-US" b="1" dirty="0"/>
              <a:t>Financial </a:t>
            </a:r>
          </a:p>
          <a:p>
            <a:r>
              <a:rPr lang="en-US" dirty="0" smtClean="0"/>
              <a:t>Addresses the fact that financial </a:t>
            </a:r>
            <a:r>
              <a:rPr lang="en-US" dirty="0"/>
              <a:t>resources </a:t>
            </a:r>
            <a:r>
              <a:rPr lang="en-US" dirty="0" smtClean="0"/>
              <a:t>are likely to remain the same or decrease (net reduction due to inflation and increasing cost of personnel (step increases, faculty/staff pay increases, new hires, etc.)</a:t>
            </a:r>
            <a:endParaRPr lang="en-US" dirty="0"/>
          </a:p>
          <a:p>
            <a:r>
              <a:rPr lang="en-US" dirty="0" smtClean="0"/>
              <a:t>Identifies areas where savings can be made</a:t>
            </a:r>
            <a:endParaRPr lang="en-US" dirty="0"/>
          </a:p>
          <a:p>
            <a:r>
              <a:rPr lang="en-US" dirty="0" smtClean="0"/>
              <a:t>Identifies top programs that need </a:t>
            </a:r>
            <a:r>
              <a:rPr lang="en-US" dirty="0"/>
              <a:t>more resources </a:t>
            </a:r>
          </a:p>
          <a:p>
            <a:r>
              <a:rPr lang="en-US" dirty="0" smtClean="0"/>
              <a:t>Helps address the issue of too </a:t>
            </a:r>
            <a:r>
              <a:rPr lang="en-US" dirty="0"/>
              <a:t>many under-resourced programs </a:t>
            </a:r>
          </a:p>
          <a:p>
            <a:r>
              <a:rPr lang="en-US" dirty="0" smtClean="0"/>
              <a:t>Addressees the issue of financial sustainability</a:t>
            </a:r>
            <a:endParaRPr lang="en-US" dirty="0"/>
          </a:p>
          <a:p>
            <a:r>
              <a:rPr lang="en-US" dirty="0" smtClean="0"/>
              <a:t>Achieves </a:t>
            </a:r>
            <a:r>
              <a:rPr lang="en-US" dirty="0"/>
              <a:t>optimal use of limited resources through resource </a:t>
            </a:r>
            <a:r>
              <a:rPr lang="en-US" dirty="0" smtClean="0"/>
              <a:t>allocation </a:t>
            </a:r>
            <a:endParaRPr lang="en-US" dirty="0"/>
          </a:p>
        </p:txBody>
      </p:sp>
    </p:spTree>
    <p:extLst>
      <p:ext uri="{BB962C8B-B14F-4D97-AF65-F5344CB8AC3E}">
        <p14:creationId xmlns:p14="http://schemas.microsoft.com/office/powerpoint/2010/main" xmlns="" val="26699612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are the opportunities?</a:t>
            </a:r>
            <a:endParaRPr lang="en-US" dirty="0"/>
          </a:p>
        </p:txBody>
      </p:sp>
      <p:sp>
        <p:nvSpPr>
          <p:cNvPr id="3" name="Content Placeholder 2"/>
          <p:cNvSpPr>
            <a:spLocks noGrp="1"/>
          </p:cNvSpPr>
          <p:nvPr>
            <p:ph idx="1"/>
          </p:nvPr>
        </p:nvSpPr>
        <p:spPr/>
        <p:txBody>
          <a:bodyPr>
            <a:normAutofit fontScale="92500" lnSpcReduction="20000"/>
          </a:bodyPr>
          <a:lstStyle/>
          <a:p>
            <a:pPr marL="0" indent="0">
              <a:buNone/>
            </a:pPr>
            <a:r>
              <a:rPr lang="en-US" b="1" dirty="0"/>
              <a:t>Academic </a:t>
            </a:r>
            <a:endParaRPr lang="en-US" b="1" dirty="0" smtClean="0"/>
          </a:p>
          <a:p>
            <a:r>
              <a:rPr lang="en-US" dirty="0" smtClean="0"/>
              <a:t>Provides </a:t>
            </a:r>
            <a:r>
              <a:rPr lang="en-US" dirty="0"/>
              <a:t>greater clarity to mission </a:t>
            </a:r>
          </a:p>
          <a:p>
            <a:r>
              <a:rPr lang="en-US" dirty="0" smtClean="0"/>
              <a:t>Improve </a:t>
            </a:r>
            <a:r>
              <a:rPr lang="en-US" dirty="0"/>
              <a:t>academic quality </a:t>
            </a:r>
          </a:p>
          <a:p>
            <a:r>
              <a:rPr lang="en-US" dirty="0" smtClean="0"/>
              <a:t>Addresses accreditation concerns on linking planning, evaluation and resource allocation </a:t>
            </a:r>
          </a:p>
          <a:p>
            <a:r>
              <a:rPr lang="en-US" dirty="0" smtClean="0"/>
              <a:t>career </a:t>
            </a:r>
            <a:r>
              <a:rPr lang="en-US" dirty="0"/>
              <a:t>program demand </a:t>
            </a:r>
          </a:p>
          <a:p>
            <a:r>
              <a:rPr lang="en-US" dirty="0" smtClean="0"/>
              <a:t>Need </a:t>
            </a:r>
            <a:r>
              <a:rPr lang="en-US" dirty="0"/>
              <a:t>new programs, especially multi-disciplinary programs </a:t>
            </a:r>
          </a:p>
          <a:p>
            <a:r>
              <a:rPr lang="en-US" dirty="0" smtClean="0"/>
              <a:t>This </a:t>
            </a:r>
            <a:r>
              <a:rPr lang="en-US" dirty="0"/>
              <a:t>will help us educate faculty about new program criteria </a:t>
            </a:r>
          </a:p>
          <a:p>
            <a:r>
              <a:rPr lang="en-US" dirty="0"/>
              <a:t>and costs of new delivery system </a:t>
            </a:r>
          </a:p>
          <a:p>
            <a:r>
              <a:rPr lang="en-US" dirty="0" smtClean="0"/>
              <a:t>This </a:t>
            </a:r>
            <a:r>
              <a:rPr lang="en-US" dirty="0"/>
              <a:t>will help resolve faculty workload issues and individual </a:t>
            </a:r>
          </a:p>
          <a:p>
            <a:r>
              <a:rPr lang="en-US" dirty="0"/>
              <a:t>requests </a:t>
            </a:r>
          </a:p>
          <a:p>
            <a:r>
              <a:rPr lang="en-US" dirty="0"/>
              <a:t>Program renewal and continuous improvement </a:t>
            </a:r>
          </a:p>
          <a:p>
            <a:endParaRPr lang="en-US" dirty="0"/>
          </a:p>
        </p:txBody>
      </p:sp>
    </p:spTree>
    <p:extLst>
      <p:ext uri="{BB962C8B-B14F-4D97-AF65-F5344CB8AC3E}">
        <p14:creationId xmlns:p14="http://schemas.microsoft.com/office/powerpoint/2010/main" xmlns="" val="141006932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are the opportunities?</a:t>
            </a:r>
          </a:p>
        </p:txBody>
      </p:sp>
      <p:sp>
        <p:nvSpPr>
          <p:cNvPr id="3" name="Content Placeholder 2"/>
          <p:cNvSpPr>
            <a:spLocks noGrp="1"/>
          </p:cNvSpPr>
          <p:nvPr>
            <p:ph idx="1"/>
          </p:nvPr>
        </p:nvSpPr>
        <p:spPr/>
        <p:txBody>
          <a:bodyPr>
            <a:normAutofit/>
          </a:bodyPr>
          <a:lstStyle/>
          <a:p>
            <a:r>
              <a:rPr lang="en-US" dirty="0" smtClean="0"/>
              <a:t>Organizational</a:t>
            </a:r>
          </a:p>
          <a:p>
            <a:pPr lvl="1"/>
            <a:r>
              <a:rPr lang="en-US" dirty="0" smtClean="0"/>
              <a:t>Provide guidance on structural issues (number and type of campuses/centers)</a:t>
            </a:r>
          </a:p>
          <a:p>
            <a:pPr lvl="1"/>
            <a:r>
              <a:rPr lang="en-US" dirty="0" smtClean="0"/>
              <a:t>Process to achieve consensus</a:t>
            </a:r>
          </a:p>
          <a:p>
            <a:pPr lvl="1"/>
            <a:endParaRPr lang="en-US" dirty="0"/>
          </a:p>
          <a:p>
            <a:r>
              <a:rPr lang="en-US" dirty="0" smtClean="0"/>
              <a:t>Other Issues</a:t>
            </a:r>
          </a:p>
          <a:p>
            <a:pPr lvl="1"/>
            <a:r>
              <a:rPr lang="en-US" dirty="0"/>
              <a:t>It provides external accountability to the public, and to our </a:t>
            </a:r>
          </a:p>
          <a:p>
            <a:pPr lvl="1"/>
            <a:r>
              <a:rPr lang="en-US" dirty="0"/>
              <a:t>students </a:t>
            </a:r>
          </a:p>
          <a:p>
            <a:pPr lvl="1"/>
            <a:r>
              <a:rPr lang="en-US" dirty="0"/>
              <a:t>It’s responsive to external stakeholders  </a:t>
            </a:r>
            <a:endParaRPr lang="en-US" dirty="0" smtClean="0"/>
          </a:p>
        </p:txBody>
      </p:sp>
    </p:spTree>
    <p:extLst>
      <p:ext uri="{BB962C8B-B14F-4D97-AF65-F5344CB8AC3E}">
        <p14:creationId xmlns:p14="http://schemas.microsoft.com/office/powerpoint/2010/main" xmlns="" val="364122071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Challenges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Resistance</a:t>
            </a:r>
          </a:p>
          <a:p>
            <a:pPr lvl="1"/>
            <a:r>
              <a:rPr lang="en-US" dirty="0" smtClean="0"/>
              <a:t>Need faculty &amp; staff buy-in</a:t>
            </a:r>
          </a:p>
          <a:p>
            <a:pPr lvl="1"/>
            <a:r>
              <a:rPr lang="en-US" dirty="0" smtClean="0"/>
              <a:t>Fear of job loss</a:t>
            </a:r>
          </a:p>
          <a:p>
            <a:r>
              <a:rPr lang="en-US" dirty="0" smtClean="0"/>
              <a:t>Campus dynamics</a:t>
            </a:r>
          </a:p>
          <a:p>
            <a:pPr lvl="1"/>
            <a:r>
              <a:rPr lang="en-US" dirty="0" smtClean="0"/>
              <a:t>Do we have the courage to bite the bullet</a:t>
            </a:r>
          </a:p>
          <a:p>
            <a:pPr lvl="1"/>
            <a:r>
              <a:rPr lang="en-US" dirty="0" smtClean="0"/>
              <a:t>Time is a limited resource</a:t>
            </a:r>
          </a:p>
          <a:p>
            <a:pPr lvl="1"/>
            <a:r>
              <a:rPr lang="en-US" dirty="0" smtClean="0"/>
              <a:t>Political, internal and external</a:t>
            </a:r>
          </a:p>
          <a:p>
            <a:pPr lvl="1"/>
            <a:r>
              <a:rPr lang="en-US" dirty="0" smtClean="0"/>
              <a:t>We’re not use to tackling hard problems</a:t>
            </a:r>
          </a:p>
          <a:p>
            <a:r>
              <a:rPr lang="en-US" dirty="0" smtClean="0"/>
              <a:t>Implementation Issues</a:t>
            </a:r>
          </a:p>
          <a:p>
            <a:pPr lvl="1"/>
            <a:r>
              <a:rPr lang="en-US" dirty="0" smtClean="0"/>
              <a:t>Internal processes and administration</a:t>
            </a:r>
          </a:p>
          <a:p>
            <a:pPr lvl="1"/>
            <a:r>
              <a:rPr lang="en-US" dirty="0" smtClean="0"/>
              <a:t>Balancing what we have been versus what we can become</a:t>
            </a:r>
          </a:p>
          <a:p>
            <a:pPr lvl="1"/>
            <a:r>
              <a:rPr lang="en-US" dirty="0" smtClean="0"/>
              <a:t>Determining a clear and fair decision-making process</a:t>
            </a:r>
          </a:p>
          <a:p>
            <a:pPr lvl="1"/>
            <a:endParaRPr lang="en-US" dirty="0" smtClean="0"/>
          </a:p>
          <a:p>
            <a:pPr lvl="1"/>
            <a:endParaRPr lang="en-US" dirty="0"/>
          </a:p>
        </p:txBody>
      </p:sp>
    </p:spTree>
    <p:extLst>
      <p:ext uri="{BB962C8B-B14F-4D97-AF65-F5344CB8AC3E}">
        <p14:creationId xmlns:p14="http://schemas.microsoft.com/office/powerpoint/2010/main" xmlns="" val="296752563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Definition of a Program</a:t>
            </a:r>
            <a:endParaRPr lang="en-US" dirty="0"/>
          </a:p>
        </p:txBody>
      </p:sp>
      <p:sp>
        <p:nvSpPr>
          <p:cNvPr id="3" name="Content Placeholder 2"/>
          <p:cNvSpPr>
            <a:spLocks noGrp="1"/>
          </p:cNvSpPr>
          <p:nvPr>
            <p:ph idx="1"/>
          </p:nvPr>
        </p:nvSpPr>
        <p:spPr/>
        <p:txBody>
          <a:bodyPr/>
          <a:lstStyle/>
          <a:p>
            <a:r>
              <a:rPr lang="en-US" dirty="0" smtClean="0"/>
              <a:t>Any activity or collection of activities of the institution that consumes resources (dollars, </a:t>
            </a:r>
            <a:r>
              <a:rPr lang="en-US" dirty="0" smtClean="0"/>
              <a:t>people, </a:t>
            </a:r>
            <a:r>
              <a:rPr lang="en-US" dirty="0" smtClean="0"/>
              <a:t>space, equipment, time).</a:t>
            </a:r>
          </a:p>
          <a:p>
            <a:pPr lvl="1"/>
            <a:r>
              <a:rPr lang="en-US" dirty="0" smtClean="0"/>
              <a:t>Examples:</a:t>
            </a:r>
          </a:p>
          <a:p>
            <a:pPr lvl="2"/>
            <a:r>
              <a:rPr lang="en-US" dirty="0" smtClean="0"/>
              <a:t>AA degree in Micronesian Studies</a:t>
            </a:r>
          </a:p>
          <a:p>
            <a:pPr lvl="2"/>
            <a:r>
              <a:rPr lang="en-US" dirty="0" smtClean="0"/>
              <a:t>General education</a:t>
            </a:r>
          </a:p>
          <a:p>
            <a:pPr lvl="2"/>
            <a:r>
              <a:rPr lang="en-US" dirty="0" smtClean="0"/>
              <a:t>Human resources</a:t>
            </a:r>
          </a:p>
          <a:p>
            <a:pPr lvl="2"/>
            <a:r>
              <a:rPr lang="en-US" dirty="0" smtClean="0"/>
              <a:t>Developmental education</a:t>
            </a:r>
            <a:endParaRPr lang="en-US" dirty="0"/>
          </a:p>
        </p:txBody>
      </p:sp>
    </p:spTree>
    <p:extLst>
      <p:ext uri="{BB962C8B-B14F-4D97-AF65-F5344CB8AC3E}">
        <p14:creationId xmlns:p14="http://schemas.microsoft.com/office/powerpoint/2010/main" xmlns="" val="7331977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What are criteria to use for prioritization?</a:t>
            </a:r>
            <a:endParaRPr lang="en-US" dirty="0"/>
          </a:p>
        </p:txBody>
      </p:sp>
      <p:sp>
        <p:nvSpPr>
          <p:cNvPr id="3" name="Content Placeholder 2"/>
          <p:cNvSpPr>
            <a:spLocks noGrp="1"/>
          </p:cNvSpPr>
          <p:nvPr>
            <p:ph idx="1"/>
          </p:nvPr>
        </p:nvSpPr>
        <p:spPr/>
        <p:txBody>
          <a:bodyPr>
            <a:normAutofit lnSpcReduction="10000"/>
          </a:bodyPr>
          <a:lstStyle/>
          <a:p>
            <a:pPr marL="0" indent="0">
              <a:buNone/>
            </a:pPr>
            <a:r>
              <a:rPr lang="en-US" dirty="0"/>
              <a:t>1. External demand for the program </a:t>
            </a:r>
          </a:p>
          <a:p>
            <a:pPr marL="0" indent="0">
              <a:buNone/>
            </a:pPr>
            <a:r>
              <a:rPr lang="en-US" dirty="0"/>
              <a:t>2. Quality of outcomes </a:t>
            </a:r>
          </a:p>
          <a:p>
            <a:pPr marL="0" indent="0">
              <a:buNone/>
            </a:pPr>
            <a:r>
              <a:rPr lang="en-US" dirty="0"/>
              <a:t>3. Size, scope and productivity of the program </a:t>
            </a:r>
          </a:p>
          <a:p>
            <a:pPr marL="0" indent="0">
              <a:buNone/>
            </a:pPr>
            <a:r>
              <a:rPr lang="en-US" dirty="0"/>
              <a:t>4. Impact, justification and overall essentiality of the program </a:t>
            </a:r>
          </a:p>
          <a:p>
            <a:pPr marL="0" indent="0">
              <a:buNone/>
            </a:pPr>
            <a:r>
              <a:rPr lang="en-US" dirty="0"/>
              <a:t>5. Costs and other expenses associated with the program </a:t>
            </a:r>
          </a:p>
          <a:p>
            <a:pPr marL="0" indent="0">
              <a:buNone/>
            </a:pPr>
            <a:r>
              <a:rPr lang="en-US" dirty="0"/>
              <a:t>6. Internal demand for the program </a:t>
            </a:r>
          </a:p>
          <a:p>
            <a:pPr marL="0" indent="0">
              <a:buNone/>
            </a:pPr>
            <a:r>
              <a:rPr lang="en-US" dirty="0"/>
              <a:t>7. Revenue and other resources generated by the program </a:t>
            </a:r>
          </a:p>
          <a:p>
            <a:pPr marL="0" indent="0">
              <a:buNone/>
            </a:pPr>
            <a:r>
              <a:rPr lang="en-US" dirty="0"/>
              <a:t>8. History, development, and expectations of the program </a:t>
            </a:r>
          </a:p>
          <a:p>
            <a:pPr marL="0" indent="0">
              <a:buNone/>
            </a:pPr>
            <a:r>
              <a:rPr lang="en-US" dirty="0"/>
              <a:t>9. Quality of program inputs and processes </a:t>
            </a:r>
          </a:p>
          <a:p>
            <a:pPr marL="0" indent="0">
              <a:buNone/>
            </a:pPr>
            <a:r>
              <a:rPr lang="en-US" dirty="0"/>
              <a:t>10.Opportunity analysis of the program </a:t>
            </a:r>
          </a:p>
        </p:txBody>
      </p:sp>
    </p:spTree>
    <p:extLst>
      <p:ext uri="{BB962C8B-B14F-4D97-AF65-F5344CB8AC3E}">
        <p14:creationId xmlns:p14="http://schemas.microsoft.com/office/powerpoint/2010/main" xmlns="" val="334543991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Possible Data?</a:t>
            </a:r>
            <a:endParaRPr lang="en-US" dirty="0"/>
          </a:p>
        </p:txBody>
      </p:sp>
      <p:sp>
        <p:nvSpPr>
          <p:cNvPr id="3" name="Content Placeholder 2"/>
          <p:cNvSpPr>
            <a:spLocks noGrp="1"/>
          </p:cNvSpPr>
          <p:nvPr>
            <p:ph idx="1"/>
          </p:nvPr>
        </p:nvSpPr>
        <p:spPr/>
        <p:txBody>
          <a:bodyPr>
            <a:normAutofit lnSpcReduction="10000"/>
          </a:bodyPr>
          <a:lstStyle/>
          <a:p>
            <a:r>
              <a:rPr lang="en-US" dirty="0" smtClean="0"/>
              <a:t>History, development and expectations of the program</a:t>
            </a:r>
            <a:endParaRPr lang="en-US" dirty="0"/>
          </a:p>
          <a:p>
            <a:pPr lvl="1"/>
            <a:r>
              <a:rPr lang="en-US" dirty="0" smtClean="0"/>
              <a:t>Historical enrollment patterns</a:t>
            </a:r>
          </a:p>
          <a:p>
            <a:pPr lvl="1"/>
            <a:r>
              <a:rPr lang="en-US" dirty="0" smtClean="0"/>
              <a:t>Alignment with mission</a:t>
            </a:r>
          </a:p>
          <a:p>
            <a:pPr lvl="1"/>
            <a:r>
              <a:rPr lang="en-US" dirty="0" smtClean="0"/>
              <a:t>Relationship to labor market data</a:t>
            </a:r>
          </a:p>
          <a:p>
            <a:pPr lvl="1"/>
            <a:r>
              <a:rPr lang="en-US" dirty="0" smtClean="0"/>
              <a:t>State requirements and goals</a:t>
            </a:r>
          </a:p>
          <a:p>
            <a:pPr lvl="1"/>
            <a:r>
              <a:rPr lang="en-US" dirty="0" smtClean="0"/>
              <a:t>Extent to which program is “core” to the educational experience</a:t>
            </a:r>
          </a:p>
          <a:p>
            <a:r>
              <a:rPr lang="en-US" dirty="0" smtClean="0"/>
              <a:t>External demand for the Program</a:t>
            </a:r>
          </a:p>
          <a:p>
            <a:pPr lvl="1"/>
            <a:r>
              <a:rPr lang="en-US" dirty="0" smtClean="0"/>
              <a:t>Labor projects</a:t>
            </a:r>
          </a:p>
          <a:p>
            <a:pPr lvl="1"/>
            <a:r>
              <a:rPr lang="en-US" dirty="0" smtClean="0"/>
              <a:t>Employer feedback</a:t>
            </a:r>
          </a:p>
          <a:p>
            <a:pPr lvl="1"/>
            <a:r>
              <a:rPr lang="en-US" dirty="0" smtClean="0"/>
              <a:t>National and state policy and economic projections</a:t>
            </a:r>
          </a:p>
          <a:p>
            <a:pPr lvl="1"/>
            <a:r>
              <a:rPr lang="en-US" dirty="0" smtClean="0"/>
              <a:t>Placement data</a:t>
            </a:r>
          </a:p>
          <a:p>
            <a:pPr lvl="1"/>
            <a:endParaRPr lang="en-US" dirty="0"/>
          </a:p>
        </p:txBody>
      </p:sp>
    </p:spTree>
    <p:extLst>
      <p:ext uri="{BB962C8B-B14F-4D97-AF65-F5344CB8AC3E}">
        <p14:creationId xmlns:p14="http://schemas.microsoft.com/office/powerpoint/2010/main" xmlns="" val="179373158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Possible Data?</a:t>
            </a:r>
            <a:endParaRPr lang="en-US" dirty="0"/>
          </a:p>
        </p:txBody>
      </p:sp>
      <p:sp>
        <p:nvSpPr>
          <p:cNvPr id="3" name="Content Placeholder 2"/>
          <p:cNvSpPr>
            <a:spLocks noGrp="1"/>
          </p:cNvSpPr>
          <p:nvPr>
            <p:ph idx="1"/>
          </p:nvPr>
        </p:nvSpPr>
        <p:spPr/>
        <p:txBody>
          <a:bodyPr>
            <a:normAutofit lnSpcReduction="10000"/>
          </a:bodyPr>
          <a:lstStyle/>
          <a:p>
            <a:r>
              <a:rPr lang="en-US" dirty="0" smtClean="0"/>
              <a:t>Internal demand for the program</a:t>
            </a:r>
          </a:p>
          <a:p>
            <a:pPr lvl="1"/>
            <a:r>
              <a:rPr lang="en-US" dirty="0" smtClean="0"/>
              <a:t>Students enrolled in program</a:t>
            </a:r>
          </a:p>
          <a:p>
            <a:pPr lvl="1"/>
            <a:r>
              <a:rPr lang="en-US" dirty="0" smtClean="0"/>
              <a:t>Programs that support majors and minors and other programs</a:t>
            </a:r>
          </a:p>
          <a:p>
            <a:pPr lvl="1"/>
            <a:r>
              <a:rPr lang="en-US" dirty="0" smtClean="0"/>
              <a:t>Program mapping of courses delivered</a:t>
            </a:r>
          </a:p>
          <a:p>
            <a:pPr lvl="1"/>
            <a:r>
              <a:rPr lang="en-US" dirty="0" smtClean="0"/>
              <a:t>Student credits generated by: major, minor, general education, service courses</a:t>
            </a:r>
          </a:p>
          <a:p>
            <a:r>
              <a:rPr lang="en-US" dirty="0" smtClean="0"/>
              <a:t>Quality of program inputs and processes</a:t>
            </a:r>
          </a:p>
          <a:p>
            <a:pPr lvl="1"/>
            <a:r>
              <a:rPr lang="en-US" dirty="0" smtClean="0"/>
              <a:t>Student academic profile data</a:t>
            </a:r>
          </a:p>
          <a:p>
            <a:pPr lvl="1"/>
            <a:r>
              <a:rPr lang="en-US" dirty="0" smtClean="0"/>
              <a:t>Program review data</a:t>
            </a:r>
          </a:p>
          <a:p>
            <a:pPr lvl="1"/>
            <a:r>
              <a:rPr lang="en-US" dirty="0" smtClean="0"/>
              <a:t>Quality of faculty</a:t>
            </a:r>
          </a:p>
          <a:p>
            <a:pPr lvl="1"/>
            <a:r>
              <a:rPr lang="en-US" dirty="0" smtClean="0"/>
              <a:t>Faculty expertise in teaching methodologies</a:t>
            </a:r>
          </a:p>
          <a:p>
            <a:pPr lvl="1"/>
            <a:endParaRPr lang="en-US" dirty="0"/>
          </a:p>
        </p:txBody>
      </p:sp>
    </p:spTree>
    <p:extLst>
      <p:ext uri="{BB962C8B-B14F-4D97-AF65-F5344CB8AC3E}">
        <p14:creationId xmlns:p14="http://schemas.microsoft.com/office/powerpoint/2010/main" xmlns="" val="232795831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Possible Data?</a:t>
            </a:r>
            <a:endParaRPr lang="en-US" dirty="0"/>
          </a:p>
        </p:txBody>
      </p:sp>
      <p:sp>
        <p:nvSpPr>
          <p:cNvPr id="3" name="Content Placeholder 2"/>
          <p:cNvSpPr>
            <a:spLocks noGrp="1"/>
          </p:cNvSpPr>
          <p:nvPr>
            <p:ph idx="1"/>
          </p:nvPr>
        </p:nvSpPr>
        <p:spPr/>
        <p:txBody>
          <a:bodyPr>
            <a:normAutofit lnSpcReduction="10000"/>
          </a:bodyPr>
          <a:lstStyle/>
          <a:p>
            <a:r>
              <a:rPr lang="en-US" dirty="0" smtClean="0"/>
              <a:t>Quality of program outcomes?</a:t>
            </a:r>
          </a:p>
          <a:p>
            <a:pPr lvl="1"/>
            <a:r>
              <a:rPr lang="en-US" dirty="0" smtClean="0"/>
              <a:t>Measures of graduates satisfaction</a:t>
            </a:r>
          </a:p>
          <a:p>
            <a:pPr lvl="1"/>
            <a:r>
              <a:rPr lang="en-US" dirty="0" smtClean="0"/>
              <a:t>Graduation rates</a:t>
            </a:r>
          </a:p>
          <a:p>
            <a:pPr lvl="1"/>
            <a:r>
              <a:rPr lang="en-US" dirty="0" smtClean="0"/>
              <a:t>Job placement and success</a:t>
            </a:r>
          </a:p>
          <a:p>
            <a:pPr lvl="1"/>
            <a:r>
              <a:rPr lang="en-US" dirty="0" smtClean="0"/>
              <a:t>Involvement in community and public service</a:t>
            </a:r>
          </a:p>
          <a:p>
            <a:pPr lvl="1"/>
            <a:r>
              <a:rPr lang="en-US" dirty="0" smtClean="0"/>
              <a:t>Employer satisfaction</a:t>
            </a:r>
          </a:p>
          <a:p>
            <a:r>
              <a:rPr lang="en-US" dirty="0" smtClean="0"/>
              <a:t>Size, scope and productivity of program</a:t>
            </a:r>
          </a:p>
          <a:p>
            <a:pPr lvl="1"/>
            <a:r>
              <a:rPr lang="en-US" dirty="0" smtClean="0"/>
              <a:t>Ratio of students to faculty</a:t>
            </a:r>
          </a:p>
          <a:p>
            <a:pPr lvl="1"/>
            <a:r>
              <a:rPr lang="en-US" dirty="0" smtClean="0"/>
              <a:t>Enrollments</a:t>
            </a:r>
          </a:p>
          <a:p>
            <a:pPr lvl="1"/>
            <a:r>
              <a:rPr lang="en-US" dirty="0" smtClean="0"/>
              <a:t>Section fill rates</a:t>
            </a:r>
          </a:p>
          <a:p>
            <a:pPr lvl="1"/>
            <a:r>
              <a:rPr lang="en-US" dirty="0" smtClean="0"/>
              <a:t>Graduation rates, trend lines</a:t>
            </a:r>
          </a:p>
          <a:p>
            <a:pPr lvl="1"/>
            <a:endParaRPr lang="en-US" dirty="0" smtClean="0"/>
          </a:p>
        </p:txBody>
      </p:sp>
    </p:spTree>
    <p:extLst>
      <p:ext uri="{BB962C8B-B14F-4D97-AF65-F5344CB8AC3E}">
        <p14:creationId xmlns:p14="http://schemas.microsoft.com/office/powerpoint/2010/main" xmlns="" val="21845944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Possible Data?</a:t>
            </a:r>
            <a:endParaRPr lang="en-US" dirty="0"/>
          </a:p>
        </p:txBody>
      </p:sp>
      <p:sp>
        <p:nvSpPr>
          <p:cNvPr id="3" name="Content Placeholder 2"/>
          <p:cNvSpPr>
            <a:spLocks noGrp="1"/>
          </p:cNvSpPr>
          <p:nvPr>
            <p:ph idx="1"/>
          </p:nvPr>
        </p:nvSpPr>
        <p:spPr/>
        <p:txBody>
          <a:bodyPr>
            <a:normAutofit fontScale="92500"/>
          </a:bodyPr>
          <a:lstStyle/>
          <a:p>
            <a:r>
              <a:rPr lang="en-US" dirty="0" smtClean="0"/>
              <a:t>Revenue and other resources generated by the program?</a:t>
            </a:r>
          </a:p>
          <a:p>
            <a:pPr lvl="1"/>
            <a:r>
              <a:rPr lang="en-US" dirty="0" smtClean="0"/>
              <a:t>Tuition, program-allocated</a:t>
            </a:r>
          </a:p>
          <a:p>
            <a:pPr lvl="1"/>
            <a:r>
              <a:rPr lang="en-US" dirty="0" smtClean="0"/>
              <a:t>Grant income </a:t>
            </a:r>
          </a:p>
          <a:p>
            <a:pPr lvl="1"/>
            <a:r>
              <a:rPr lang="en-US" dirty="0" smtClean="0"/>
              <a:t>Other Revenue</a:t>
            </a:r>
          </a:p>
          <a:p>
            <a:pPr lvl="1"/>
            <a:r>
              <a:rPr lang="en-US" dirty="0" smtClean="0"/>
              <a:t>Special program fee income</a:t>
            </a:r>
          </a:p>
          <a:p>
            <a:r>
              <a:rPr lang="en-US" dirty="0" smtClean="0"/>
              <a:t>Costs and other expense associated with the program</a:t>
            </a:r>
          </a:p>
          <a:p>
            <a:pPr lvl="1"/>
            <a:r>
              <a:rPr lang="en-US" dirty="0" smtClean="0"/>
              <a:t>Fully allocated cost per FTE student</a:t>
            </a:r>
          </a:p>
          <a:p>
            <a:pPr lvl="1"/>
            <a:r>
              <a:rPr lang="en-US" dirty="0" smtClean="0"/>
              <a:t>Allocated institutional support (library, computing, tutoring, other administrative support)</a:t>
            </a:r>
          </a:p>
          <a:p>
            <a:pPr lvl="1"/>
            <a:r>
              <a:rPr lang="en-US" dirty="0" smtClean="0"/>
              <a:t>Marginal cost of program (Delaware Study of Instructional Costs; faculty salaries, credits generated by section, capital and equipment)</a:t>
            </a:r>
            <a:endParaRPr lang="en-US" dirty="0"/>
          </a:p>
        </p:txBody>
      </p:sp>
    </p:spTree>
    <p:extLst>
      <p:ext uri="{BB962C8B-B14F-4D97-AF65-F5344CB8AC3E}">
        <p14:creationId xmlns:p14="http://schemas.microsoft.com/office/powerpoint/2010/main" xmlns="" val="157366494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Some Possible Data?</a:t>
            </a:r>
            <a:endParaRPr lang="en-US" dirty="0"/>
          </a:p>
        </p:txBody>
      </p:sp>
      <p:sp>
        <p:nvSpPr>
          <p:cNvPr id="3" name="Content Placeholder 2"/>
          <p:cNvSpPr>
            <a:spLocks noGrp="1"/>
          </p:cNvSpPr>
          <p:nvPr>
            <p:ph idx="1"/>
          </p:nvPr>
        </p:nvSpPr>
        <p:spPr/>
        <p:txBody>
          <a:bodyPr>
            <a:normAutofit/>
          </a:bodyPr>
          <a:lstStyle/>
          <a:p>
            <a:r>
              <a:rPr lang="en-US" dirty="0" smtClean="0"/>
              <a:t>Impact, justification and overall essentially of the program</a:t>
            </a:r>
          </a:p>
          <a:p>
            <a:pPr lvl="1"/>
            <a:r>
              <a:rPr lang="en-US" dirty="0" smtClean="0"/>
              <a:t>Contribution to reputation</a:t>
            </a:r>
          </a:p>
          <a:p>
            <a:pPr lvl="1"/>
            <a:r>
              <a:rPr lang="en-US" dirty="0" smtClean="0"/>
              <a:t>Contribution to state’s economy</a:t>
            </a:r>
          </a:p>
          <a:p>
            <a:pPr lvl="1"/>
            <a:r>
              <a:rPr lang="en-US" dirty="0" smtClean="0"/>
              <a:t>Degree to which program is “mission critical”</a:t>
            </a:r>
          </a:p>
          <a:p>
            <a:pPr lvl="1"/>
            <a:r>
              <a:rPr lang="en-US" dirty="0" smtClean="0"/>
              <a:t>Other measures of value</a:t>
            </a:r>
          </a:p>
          <a:p>
            <a:r>
              <a:rPr lang="en-US" dirty="0" smtClean="0"/>
              <a:t>Opportunity analysis of the program</a:t>
            </a:r>
          </a:p>
          <a:p>
            <a:pPr lvl="1"/>
            <a:r>
              <a:rPr lang="en-US" dirty="0" smtClean="0"/>
              <a:t>New program opportunity, potential net revenues</a:t>
            </a:r>
          </a:p>
          <a:p>
            <a:pPr lvl="1"/>
            <a:r>
              <a:rPr lang="en-US" dirty="0" smtClean="0"/>
              <a:t>Exploration of alternative delivery mechanisms</a:t>
            </a:r>
          </a:p>
          <a:p>
            <a:pPr lvl="1"/>
            <a:r>
              <a:rPr lang="en-US" dirty="0" smtClean="0"/>
              <a:t>Potential for interdisciplinary programs</a:t>
            </a:r>
          </a:p>
          <a:p>
            <a:pPr lvl="1"/>
            <a:r>
              <a:rPr lang="en-US" dirty="0" smtClean="0"/>
              <a:t>Opportunity to realign or strengthen existing programs</a:t>
            </a:r>
          </a:p>
          <a:p>
            <a:pPr lvl="1"/>
            <a:endParaRPr lang="en-US" dirty="0"/>
          </a:p>
        </p:txBody>
      </p:sp>
    </p:spTree>
    <p:extLst>
      <p:ext uri="{BB962C8B-B14F-4D97-AF65-F5344CB8AC3E}">
        <p14:creationId xmlns:p14="http://schemas.microsoft.com/office/powerpoint/2010/main" xmlns="" val="411465733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Handling Critical issues</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Political on Campus</a:t>
            </a:r>
          </a:p>
          <a:p>
            <a:pPr lvl="1"/>
            <a:r>
              <a:rPr lang="en-US" dirty="0" smtClean="0"/>
              <a:t>Define the process openly and consistently</a:t>
            </a:r>
          </a:p>
          <a:p>
            <a:pPr lvl="1"/>
            <a:r>
              <a:rPr lang="en-US" dirty="0" smtClean="0"/>
              <a:t>Focus on the problems that drive the need to prioritize</a:t>
            </a:r>
          </a:p>
          <a:p>
            <a:pPr lvl="1"/>
            <a:r>
              <a:rPr lang="en-US" dirty="0" smtClean="0"/>
              <a:t>Identity and include major stakeholders</a:t>
            </a:r>
          </a:p>
          <a:p>
            <a:pPr lvl="1"/>
            <a:r>
              <a:rPr lang="en-US" dirty="0" smtClean="0"/>
              <a:t>Adhere to the process rigorously</a:t>
            </a:r>
          </a:p>
          <a:p>
            <a:pPr lvl="1"/>
            <a:r>
              <a:rPr lang="en-US" dirty="0" smtClean="0"/>
              <a:t>Communicate, communicate, communicate</a:t>
            </a:r>
          </a:p>
          <a:p>
            <a:r>
              <a:rPr lang="en-US" dirty="0" smtClean="0"/>
              <a:t>Faculty Resistance</a:t>
            </a:r>
          </a:p>
          <a:p>
            <a:pPr lvl="1"/>
            <a:r>
              <a:rPr lang="en-US" dirty="0" smtClean="0"/>
              <a:t>Get faculty involved early on</a:t>
            </a:r>
          </a:p>
          <a:p>
            <a:pPr lvl="1"/>
            <a:r>
              <a:rPr lang="en-US" dirty="0" smtClean="0"/>
              <a:t>Educate about the big picture</a:t>
            </a:r>
          </a:p>
          <a:p>
            <a:pPr lvl="1"/>
            <a:r>
              <a:rPr lang="en-US" dirty="0" smtClean="0"/>
              <a:t>Share the data openly</a:t>
            </a:r>
          </a:p>
          <a:p>
            <a:pPr lvl="1"/>
            <a:r>
              <a:rPr lang="en-US" dirty="0" smtClean="0"/>
              <a:t>Bring in an outside facilitator</a:t>
            </a:r>
          </a:p>
          <a:p>
            <a:pPr lvl="1"/>
            <a:r>
              <a:rPr lang="en-US" dirty="0" smtClean="0"/>
              <a:t>Translate data into information</a:t>
            </a:r>
          </a:p>
          <a:p>
            <a:pPr lvl="1"/>
            <a:r>
              <a:rPr lang="en-US" dirty="0" smtClean="0"/>
              <a:t>Communicate continuously</a:t>
            </a:r>
          </a:p>
          <a:p>
            <a:r>
              <a:rPr lang="en-US" dirty="0" smtClean="0"/>
              <a:t>Overbroad Mission</a:t>
            </a:r>
          </a:p>
          <a:p>
            <a:pPr lvl="1"/>
            <a:r>
              <a:rPr lang="en-US" dirty="0" smtClean="0"/>
              <a:t>Use presidential vision statement</a:t>
            </a:r>
          </a:p>
          <a:p>
            <a:pPr lvl="1"/>
            <a:r>
              <a:rPr lang="en-US" dirty="0" smtClean="0"/>
              <a:t>Develop metrics to measure quality; productivity, finance</a:t>
            </a:r>
          </a:p>
          <a:p>
            <a:pPr lvl="1"/>
            <a:r>
              <a:rPr lang="en-US" dirty="0" smtClean="0"/>
              <a:t>Make Prioritization process inclusive</a:t>
            </a:r>
          </a:p>
          <a:p>
            <a:pPr lvl="1"/>
            <a:r>
              <a:rPr lang="en-US" dirty="0" smtClean="0"/>
              <a:t>Determine what adds the most value in support of the mission</a:t>
            </a:r>
          </a:p>
          <a:p>
            <a:pPr lvl="1"/>
            <a:r>
              <a:rPr lang="en-US" dirty="0" smtClean="0"/>
              <a:t>Concentrate on what we are to become, rather than what we have been</a:t>
            </a:r>
          </a:p>
          <a:p>
            <a:pPr lvl="1"/>
            <a:endParaRPr lang="en-US" dirty="0" smtClean="0"/>
          </a:p>
          <a:p>
            <a:pPr lvl="1"/>
            <a:endParaRPr lang="en-US" dirty="0"/>
          </a:p>
        </p:txBody>
      </p:sp>
    </p:spTree>
    <p:extLst>
      <p:ext uri="{BB962C8B-B14F-4D97-AF65-F5344CB8AC3E}">
        <p14:creationId xmlns:p14="http://schemas.microsoft.com/office/powerpoint/2010/main" xmlns="" val="128916907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Criteria for Measuring Administrative Programs</a:t>
            </a:r>
            <a:endParaRPr lang="en-US" dirty="0"/>
          </a:p>
        </p:txBody>
      </p:sp>
      <p:sp>
        <p:nvSpPr>
          <p:cNvPr id="3" name="Content Placeholder 2"/>
          <p:cNvSpPr>
            <a:spLocks noGrp="1"/>
          </p:cNvSpPr>
          <p:nvPr>
            <p:ph idx="1"/>
          </p:nvPr>
        </p:nvSpPr>
        <p:spPr/>
        <p:txBody>
          <a:bodyPr>
            <a:normAutofit lnSpcReduction="10000"/>
          </a:bodyPr>
          <a:lstStyle/>
          <a:p>
            <a:pPr marL="45720" indent="0">
              <a:buNone/>
            </a:pPr>
            <a:r>
              <a:rPr lang="en-US" dirty="0" smtClean="0"/>
              <a:t>Suggested questions for administrative units:</a:t>
            </a:r>
          </a:p>
          <a:p>
            <a:pPr marL="662940" lvl="1" indent="-342900">
              <a:buFont typeface="+mj-lt"/>
              <a:buAutoNum type="arabicPeriod"/>
            </a:pPr>
            <a:r>
              <a:rPr lang="en-US" dirty="0" smtClean="0"/>
              <a:t>What are the main objectives of your unit, and how do you measure success in achieving them?</a:t>
            </a:r>
          </a:p>
          <a:p>
            <a:pPr marL="662940" lvl="1" indent="-342900">
              <a:buFont typeface="+mj-lt"/>
              <a:buAutoNum type="arabicPeriod"/>
            </a:pPr>
            <a:r>
              <a:rPr lang="en-US" dirty="0" smtClean="0"/>
              <a:t>What are the services that you unit provides and to which customers (students, faculty, staff, donors, others)?</a:t>
            </a:r>
          </a:p>
          <a:p>
            <a:pPr marL="662940" lvl="1" indent="-342900">
              <a:buFont typeface="+mj-lt"/>
              <a:buAutoNum type="arabicPeriod"/>
            </a:pPr>
            <a:r>
              <a:rPr lang="en-US" dirty="0" smtClean="0"/>
              <a:t>List each position in your unit, and briefly describe the responsibilities of each.  Include part-time and work-study student hours.</a:t>
            </a:r>
          </a:p>
          <a:p>
            <a:pPr marL="662940" lvl="1" indent="-342900">
              <a:buFont typeface="+mj-lt"/>
              <a:buAutoNum type="arabicPeriod"/>
            </a:pPr>
            <a:r>
              <a:rPr lang="en-US" dirty="0" smtClean="0"/>
              <a:t>Do you see needs and demands for services that your unit currently meet? If so, what are they, and how do they relate to the college’s mission.</a:t>
            </a:r>
          </a:p>
          <a:p>
            <a:pPr marL="662940" lvl="1" indent="-342900">
              <a:buFont typeface="+mj-lt"/>
              <a:buAutoNum type="arabicPeriod"/>
            </a:pPr>
            <a:r>
              <a:rPr lang="en-US" dirty="0" smtClean="0"/>
              <a:t>How could the college help your unit to do its job better?</a:t>
            </a:r>
          </a:p>
          <a:p>
            <a:pPr marL="662940" lvl="1" indent="-342900">
              <a:buFont typeface="+mj-lt"/>
              <a:buAutoNum type="arabicPeriod"/>
            </a:pPr>
            <a:endParaRPr lang="en-US" dirty="0"/>
          </a:p>
        </p:txBody>
      </p:sp>
    </p:spTree>
    <p:extLst>
      <p:ext uri="{BB962C8B-B14F-4D97-AF65-F5344CB8AC3E}">
        <p14:creationId xmlns:p14="http://schemas.microsoft.com/office/powerpoint/2010/main" xmlns="" val="332777244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Criteria for Measuring Administrative </a:t>
            </a:r>
            <a:r>
              <a:rPr lang="en-US" dirty="0" smtClean="0"/>
              <a:t>Programs (</a:t>
            </a:r>
            <a:r>
              <a:rPr lang="en-US" dirty="0" err="1" smtClean="0"/>
              <a:t>cont</a:t>
            </a:r>
            <a:r>
              <a:rPr lang="en-US" dirty="0" smtClean="0"/>
              <a:t>)</a:t>
            </a:r>
            <a:endParaRPr lang="en-US" dirty="0"/>
          </a:p>
        </p:txBody>
      </p:sp>
      <p:sp>
        <p:nvSpPr>
          <p:cNvPr id="3" name="Content Placeholder 2"/>
          <p:cNvSpPr>
            <a:spLocks noGrp="1"/>
          </p:cNvSpPr>
          <p:nvPr>
            <p:ph idx="1"/>
          </p:nvPr>
        </p:nvSpPr>
        <p:spPr/>
        <p:txBody>
          <a:bodyPr>
            <a:normAutofit lnSpcReduction="10000"/>
          </a:bodyPr>
          <a:lstStyle/>
          <a:p>
            <a:pPr marL="388620" lvl="1" indent="-342900">
              <a:buFont typeface="+mj-lt"/>
              <a:buAutoNum type="arabicPeriod" startAt="6"/>
            </a:pPr>
            <a:r>
              <a:rPr lang="en-US" dirty="0"/>
              <a:t>In what ways does your unit relate to other units of the college, academic or nonacademic? For examples, what services do you provide to other units? What services do other units provide to you? On what tasks do you collaborate with other </a:t>
            </a:r>
            <a:r>
              <a:rPr lang="en-US" dirty="0" smtClean="0"/>
              <a:t>offices?</a:t>
            </a:r>
          </a:p>
          <a:p>
            <a:pPr marL="388620" lvl="1" indent="-342900">
              <a:buFont typeface="+mj-lt"/>
              <a:buAutoNum type="arabicPeriod" startAt="6"/>
            </a:pPr>
            <a:r>
              <a:rPr lang="en-US" dirty="0" smtClean="0"/>
              <a:t>What skill sets and resources does your unit possess that can be shared with other units at slack times?</a:t>
            </a:r>
          </a:p>
          <a:p>
            <a:pPr marL="388620" lvl="1" indent="-342900">
              <a:buFont typeface="+mj-lt"/>
              <a:buAutoNum type="arabicPeriod" startAt="6"/>
            </a:pPr>
            <a:r>
              <a:rPr lang="en-US" dirty="0" smtClean="0"/>
              <a:t>Which individuals in your unit are cross-trained  and in what areas?</a:t>
            </a:r>
          </a:p>
          <a:p>
            <a:pPr marL="388620" lvl="1" indent="-342900">
              <a:buFont typeface="+mj-lt"/>
              <a:buAutoNum type="arabicPeriod" startAt="6"/>
            </a:pPr>
            <a:r>
              <a:rPr lang="en-US" dirty="0" smtClean="0"/>
              <a:t>What resources do you need to improve your services to a superior level?</a:t>
            </a:r>
          </a:p>
          <a:p>
            <a:pPr marL="388620" lvl="1" indent="-342900">
              <a:buFont typeface="+mj-lt"/>
              <a:buAutoNum type="arabicPeriod" startAt="6"/>
            </a:pPr>
            <a:r>
              <a:rPr lang="en-US" dirty="0" smtClean="0"/>
              <a:t>What technologies are available to you to provide your services better?  What training do you need to be more effective users of the technology?</a:t>
            </a:r>
          </a:p>
          <a:p>
            <a:pPr marL="388620" lvl="1" indent="-342900">
              <a:buFont typeface="+mj-lt"/>
              <a:buAutoNum type="arabicPeriod" startAt="6"/>
            </a:pPr>
            <a:endParaRPr lang="en-US" dirty="0"/>
          </a:p>
          <a:p>
            <a:endParaRPr lang="en-US" dirty="0"/>
          </a:p>
        </p:txBody>
      </p:sp>
    </p:spTree>
    <p:extLst>
      <p:ext uri="{BB962C8B-B14F-4D97-AF65-F5344CB8AC3E}">
        <p14:creationId xmlns:p14="http://schemas.microsoft.com/office/powerpoint/2010/main" xmlns="" val="23913628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Criteria for Measuring Administrative Programs (</a:t>
            </a:r>
            <a:r>
              <a:rPr lang="en-US" dirty="0" err="1"/>
              <a:t>cont</a:t>
            </a:r>
            <a:r>
              <a:rPr lang="en-US" dirty="0"/>
              <a:t>)</a:t>
            </a:r>
          </a:p>
        </p:txBody>
      </p:sp>
      <p:sp>
        <p:nvSpPr>
          <p:cNvPr id="3" name="Content Placeholder 2"/>
          <p:cNvSpPr>
            <a:spLocks noGrp="1"/>
          </p:cNvSpPr>
          <p:nvPr>
            <p:ph idx="1"/>
          </p:nvPr>
        </p:nvSpPr>
        <p:spPr/>
        <p:txBody>
          <a:bodyPr/>
          <a:lstStyle/>
          <a:p>
            <a:pPr marL="502920" indent="-457200">
              <a:buFont typeface="+mj-lt"/>
              <a:buAutoNum type="arabicPeriod" startAt="11"/>
            </a:pPr>
            <a:r>
              <a:rPr lang="en-US" dirty="0" smtClean="0"/>
              <a:t>What one thing do you wish you could do differently to improve your effectiveness but have </a:t>
            </a:r>
            <a:r>
              <a:rPr lang="en-US" dirty="0" smtClean="0"/>
              <a:t>not</a:t>
            </a:r>
            <a:r>
              <a:rPr lang="en-US" dirty="0" smtClean="0"/>
              <a:t> </a:t>
            </a:r>
            <a:r>
              <a:rPr lang="en-US" dirty="0" smtClean="0"/>
              <a:t>had the opportunity, time or resources to do?</a:t>
            </a:r>
          </a:p>
          <a:p>
            <a:pPr marL="502920" indent="-457200">
              <a:buFont typeface="+mj-lt"/>
              <a:buAutoNum type="arabicPeriod" startAt="11"/>
            </a:pPr>
            <a:r>
              <a:rPr lang="en-US" dirty="0" smtClean="0"/>
              <a:t>How do you review and evaluate your department's yearly performance?</a:t>
            </a:r>
          </a:p>
          <a:p>
            <a:pPr marL="502920" indent="-457200">
              <a:buFont typeface="+mj-lt"/>
              <a:buAutoNum type="arabicPeriod" startAt="11"/>
            </a:pPr>
            <a:r>
              <a:rPr lang="en-US" dirty="0" smtClean="0"/>
              <a:t>Explain how your unit could function with</a:t>
            </a:r>
          </a:p>
          <a:p>
            <a:pPr marL="777240" lvl="1" indent="-457200">
              <a:buFont typeface="+mj-lt"/>
              <a:buAutoNum type="arabicPeriod" startAt="11"/>
            </a:pPr>
            <a:r>
              <a:rPr lang="en-US" dirty="0" smtClean="0"/>
              <a:t>A 10 percent reduction in staff</a:t>
            </a:r>
          </a:p>
          <a:p>
            <a:pPr marL="777240" lvl="1" indent="-457200">
              <a:buFont typeface="+mj-lt"/>
              <a:buAutoNum type="arabicPeriod" startAt="11"/>
            </a:pPr>
            <a:r>
              <a:rPr lang="en-US" dirty="0" smtClean="0"/>
              <a:t>A 20+ percent reduction in staff</a:t>
            </a:r>
          </a:p>
          <a:p>
            <a:pPr marL="777240" lvl="1" indent="-457200">
              <a:buFont typeface="+mj-lt"/>
              <a:buAutoNum type="arabicPeriod" startAt="11"/>
            </a:pPr>
            <a:r>
              <a:rPr lang="en-US" dirty="0" smtClean="0"/>
              <a:t>A 10 percent reduction in non personnel resources</a:t>
            </a:r>
          </a:p>
          <a:p>
            <a:pPr marL="777240" lvl="1" indent="-457200">
              <a:buFont typeface="+mj-lt"/>
              <a:buAutoNum type="arabicPeriod" startAt="11"/>
            </a:pPr>
            <a:r>
              <a:rPr lang="en-US" dirty="0" smtClean="0"/>
              <a:t>A 20 percent reduction in non personnel resources</a:t>
            </a:r>
          </a:p>
          <a:p>
            <a:pPr marL="777240" lvl="1" indent="-457200">
              <a:buFont typeface="+mj-lt"/>
              <a:buAutoNum type="arabicPeriod" startAt="11"/>
            </a:pPr>
            <a:endParaRPr lang="en-US" dirty="0" smtClean="0"/>
          </a:p>
          <a:p>
            <a:pPr marL="502920" indent="-457200">
              <a:buFont typeface="+mj-lt"/>
              <a:buAutoNum type="arabicPeriod" startAt="11"/>
            </a:pPr>
            <a:endParaRPr lang="en-US" dirty="0"/>
          </a:p>
        </p:txBody>
      </p:sp>
    </p:spTree>
    <p:extLst>
      <p:ext uri="{BB962C8B-B14F-4D97-AF65-F5344CB8AC3E}">
        <p14:creationId xmlns:p14="http://schemas.microsoft.com/office/powerpoint/2010/main" xmlns="" val="231003431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Criteria for Measuring Administrative Programs (</a:t>
            </a:r>
            <a:r>
              <a:rPr lang="en-US" dirty="0" err="1"/>
              <a:t>cont</a:t>
            </a:r>
            <a:r>
              <a:rPr lang="en-US" dirty="0"/>
              <a:t>)</a:t>
            </a:r>
          </a:p>
        </p:txBody>
      </p:sp>
      <p:sp>
        <p:nvSpPr>
          <p:cNvPr id="3" name="Content Placeholder 2"/>
          <p:cNvSpPr>
            <a:spLocks noGrp="1"/>
          </p:cNvSpPr>
          <p:nvPr>
            <p:ph idx="1"/>
          </p:nvPr>
        </p:nvSpPr>
        <p:spPr/>
        <p:txBody>
          <a:bodyPr>
            <a:normAutofit lnSpcReduction="10000"/>
          </a:bodyPr>
          <a:lstStyle/>
          <a:p>
            <a:pPr marL="45720" indent="0">
              <a:buNone/>
            </a:pPr>
            <a:r>
              <a:rPr lang="en-US" dirty="0" smtClean="0"/>
              <a:t>Suggested questions for analysis</a:t>
            </a:r>
          </a:p>
          <a:p>
            <a:pPr marL="502920" indent="-457200">
              <a:buFont typeface="+mj-lt"/>
              <a:buAutoNum type="arabicPeriod"/>
            </a:pPr>
            <a:r>
              <a:rPr lang="en-US" dirty="0" smtClean="0"/>
              <a:t>What opportunities exist for greater collaboration and team approaches in the delivery of services?</a:t>
            </a:r>
          </a:p>
          <a:p>
            <a:pPr marL="502920" indent="-457200">
              <a:buFont typeface="+mj-lt"/>
              <a:buAutoNum type="arabicPeriod"/>
            </a:pPr>
            <a:r>
              <a:rPr lang="en-US" dirty="0" smtClean="0"/>
              <a:t>How many “middle managers” do you have? Are there opportunities to reduce middle strata in the organization and expand the span of control?</a:t>
            </a:r>
          </a:p>
          <a:p>
            <a:pPr marL="502920" indent="-457200">
              <a:buFont typeface="+mj-lt"/>
              <a:buAutoNum type="arabicPeriod"/>
            </a:pPr>
            <a:r>
              <a:rPr lang="en-US" dirty="0" smtClean="0"/>
              <a:t>What technological improvements could be made that would result in labor savings?</a:t>
            </a:r>
          </a:p>
          <a:p>
            <a:pPr marL="502920" indent="-457200">
              <a:buFont typeface="+mj-lt"/>
              <a:buAutoNum type="arabicPeriod"/>
            </a:pPr>
            <a:r>
              <a:rPr lang="en-US" dirty="0" smtClean="0"/>
              <a:t>How can a service be more efficiently delivered?</a:t>
            </a:r>
          </a:p>
          <a:p>
            <a:pPr marL="502920" indent="-457200">
              <a:buFont typeface="+mj-lt"/>
              <a:buAutoNum type="arabicPeriod"/>
            </a:pPr>
            <a:r>
              <a:rPr lang="en-US" dirty="0" smtClean="0"/>
              <a:t>What processes do we have that can be streamlined or eliminated to improve service delivery?</a:t>
            </a:r>
            <a:endParaRPr lang="en-US" dirty="0"/>
          </a:p>
        </p:txBody>
      </p:sp>
    </p:spTree>
    <p:extLst>
      <p:ext uri="{BB962C8B-B14F-4D97-AF65-F5344CB8AC3E}">
        <p14:creationId xmlns:p14="http://schemas.microsoft.com/office/powerpoint/2010/main" xmlns="" val="147767187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Criteria for Measuring Administrative Programs (</a:t>
            </a:r>
            <a:r>
              <a:rPr lang="en-US" dirty="0" err="1"/>
              <a:t>cont</a:t>
            </a:r>
            <a:r>
              <a:rPr lang="en-US" dirty="0"/>
              <a:t>)</a:t>
            </a:r>
          </a:p>
        </p:txBody>
      </p:sp>
      <p:sp>
        <p:nvSpPr>
          <p:cNvPr id="3" name="Content Placeholder 2"/>
          <p:cNvSpPr>
            <a:spLocks noGrp="1"/>
          </p:cNvSpPr>
          <p:nvPr>
            <p:ph idx="1"/>
          </p:nvPr>
        </p:nvSpPr>
        <p:spPr/>
        <p:txBody>
          <a:bodyPr>
            <a:normAutofit fontScale="92500" lnSpcReduction="20000"/>
          </a:bodyPr>
          <a:lstStyle/>
          <a:p>
            <a:pPr marL="502920" indent="-457200">
              <a:buFont typeface="+mj-lt"/>
              <a:buAutoNum type="arabicPeriod" startAt="6"/>
            </a:pPr>
            <a:r>
              <a:rPr lang="en-US" dirty="0" smtClean="0"/>
              <a:t>Restructuring; What efficiencies might be gained by consolidating similar entities?</a:t>
            </a:r>
          </a:p>
          <a:p>
            <a:pPr marL="502920" indent="-457200">
              <a:buFont typeface="+mj-lt"/>
              <a:buAutoNum type="arabicPeriod" startAt="6"/>
            </a:pPr>
            <a:r>
              <a:rPr lang="en-US" dirty="0" smtClean="0"/>
              <a:t>Personnel: have we “worked around” or “structured around” deadwood and other personnel issues, and is this the time to stop indulging and start confronting them?</a:t>
            </a:r>
          </a:p>
          <a:p>
            <a:pPr marL="502920" indent="-457200">
              <a:buFont typeface="+mj-lt"/>
              <a:buAutoNum type="arabicPeriod" startAt="6"/>
            </a:pPr>
            <a:r>
              <a:rPr lang="en-US" dirty="0" smtClean="0"/>
              <a:t>Outsourcing: Are there other opportunities to outsource non-mission-critical services to private contractors who could do it better, faster or cheaper?</a:t>
            </a:r>
          </a:p>
          <a:p>
            <a:pPr marL="502920" indent="-457200">
              <a:buFont typeface="+mj-lt"/>
              <a:buAutoNum type="arabicPeriod" startAt="6"/>
            </a:pPr>
            <a:r>
              <a:rPr lang="en-US" dirty="0" smtClean="0"/>
              <a:t>Customer focus” How might our services be structured or delivered to meet the needs of students, faculty, staff, donors, and others better?</a:t>
            </a:r>
          </a:p>
          <a:p>
            <a:pPr marL="502920" indent="-457200">
              <a:buFont typeface="+mj-lt"/>
              <a:buAutoNum type="arabicPeriod" startAt="6"/>
            </a:pPr>
            <a:r>
              <a:rPr lang="en-US" dirty="0" smtClean="0"/>
              <a:t>Benchmarking: Compare your unit with similar units at other institutions or with national norms?</a:t>
            </a:r>
          </a:p>
          <a:p>
            <a:pPr marL="502920" indent="-457200">
              <a:buFont typeface="+mj-lt"/>
              <a:buAutoNum type="arabicPeriod" startAt="6"/>
            </a:pPr>
            <a:endParaRPr lang="en-US" dirty="0"/>
          </a:p>
        </p:txBody>
      </p:sp>
    </p:spTree>
    <p:extLst>
      <p:ext uri="{BB962C8B-B14F-4D97-AF65-F5344CB8AC3E}">
        <p14:creationId xmlns:p14="http://schemas.microsoft.com/office/powerpoint/2010/main" xmlns="" val="210993162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Exercise:</a:t>
            </a:r>
            <a:endParaRPr lang="en-US" dirty="0"/>
          </a:p>
        </p:txBody>
      </p:sp>
      <p:sp>
        <p:nvSpPr>
          <p:cNvPr id="3" name="Content Placeholder 2"/>
          <p:cNvSpPr>
            <a:spLocks noGrp="1"/>
          </p:cNvSpPr>
          <p:nvPr>
            <p:ph idx="1"/>
          </p:nvPr>
        </p:nvSpPr>
        <p:spPr/>
        <p:txBody>
          <a:bodyPr>
            <a:normAutofit fontScale="85000" lnSpcReduction="20000"/>
          </a:bodyPr>
          <a:lstStyle/>
          <a:p>
            <a:pPr marL="45720" indent="0">
              <a:buNone/>
            </a:pPr>
            <a:r>
              <a:rPr lang="en-US" b="1" dirty="0"/>
              <a:t>In Prioritizing Academic Programs and Services, which criterion below should have the greatest weight/rating in making rankings for college programs and services? </a:t>
            </a:r>
            <a:endParaRPr lang="en-US" b="1" dirty="0" smtClean="0"/>
          </a:p>
          <a:p>
            <a:pPr marL="0" indent="0">
              <a:buNone/>
            </a:pPr>
            <a:r>
              <a:rPr lang="en-US" dirty="0" smtClean="0"/>
              <a:t>1. External </a:t>
            </a:r>
            <a:r>
              <a:rPr lang="en-US" dirty="0"/>
              <a:t>demand for the program </a:t>
            </a:r>
          </a:p>
          <a:p>
            <a:pPr marL="0" indent="0">
              <a:buNone/>
            </a:pPr>
            <a:r>
              <a:rPr lang="en-US" dirty="0"/>
              <a:t>2. Quality of outcomes </a:t>
            </a:r>
          </a:p>
          <a:p>
            <a:pPr marL="0" indent="0">
              <a:buNone/>
            </a:pPr>
            <a:r>
              <a:rPr lang="en-US" dirty="0"/>
              <a:t>3. Size, scope and productivity of the program </a:t>
            </a:r>
          </a:p>
          <a:p>
            <a:pPr marL="0" indent="0">
              <a:buNone/>
            </a:pPr>
            <a:r>
              <a:rPr lang="en-US" dirty="0"/>
              <a:t>4. Impact, justification and overall essentiality of the program </a:t>
            </a:r>
          </a:p>
          <a:p>
            <a:pPr marL="0" indent="0">
              <a:buNone/>
            </a:pPr>
            <a:r>
              <a:rPr lang="en-US" dirty="0"/>
              <a:t>5. Costs and other expenses associated with the program </a:t>
            </a:r>
          </a:p>
          <a:p>
            <a:pPr marL="0" indent="0">
              <a:buNone/>
            </a:pPr>
            <a:r>
              <a:rPr lang="en-US" dirty="0"/>
              <a:t>6. Internal demand for the program </a:t>
            </a:r>
          </a:p>
          <a:p>
            <a:pPr marL="0" indent="0">
              <a:buNone/>
            </a:pPr>
            <a:r>
              <a:rPr lang="en-US" dirty="0"/>
              <a:t>7. Revenue and other resources generated by the program </a:t>
            </a:r>
          </a:p>
          <a:p>
            <a:pPr marL="0" indent="0">
              <a:buNone/>
            </a:pPr>
            <a:r>
              <a:rPr lang="en-US" dirty="0"/>
              <a:t>8. History, development, and expectations of the program </a:t>
            </a:r>
          </a:p>
          <a:p>
            <a:pPr marL="0" indent="0">
              <a:buNone/>
            </a:pPr>
            <a:r>
              <a:rPr lang="en-US" dirty="0"/>
              <a:t>9. Quality of program inputs and processes </a:t>
            </a:r>
          </a:p>
          <a:p>
            <a:pPr marL="0" indent="0">
              <a:buNone/>
            </a:pPr>
            <a:r>
              <a:rPr lang="en-US" dirty="0"/>
              <a:t>10.Opportunity analysis of the program </a:t>
            </a:r>
          </a:p>
          <a:p>
            <a:endParaRPr lang="en-US" b="1" dirty="0" smtClean="0"/>
          </a:p>
          <a:p>
            <a:endParaRPr lang="en-US" dirty="0"/>
          </a:p>
        </p:txBody>
      </p:sp>
    </p:spTree>
    <p:extLst>
      <p:ext uri="{BB962C8B-B14F-4D97-AF65-F5344CB8AC3E}">
        <p14:creationId xmlns:p14="http://schemas.microsoft.com/office/powerpoint/2010/main" xmlns="" val="716404118"/>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erspective">
  <a:themeElements>
    <a:clrScheme name="Perspective">
      <a:dk1>
        <a:sysClr val="windowText" lastClr="000000"/>
      </a:dk1>
      <a:lt1>
        <a:sysClr val="window" lastClr="FFFFFF"/>
      </a:lt1>
      <a:dk2>
        <a:srgbClr val="283138"/>
      </a:dk2>
      <a:lt2>
        <a:srgbClr val="FF8600"/>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e">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178</TotalTime>
  <Words>1630</Words>
  <Application>Microsoft Office PowerPoint</Application>
  <PresentationFormat>On-screen Show (4:3)</PresentationFormat>
  <Paragraphs>204</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Perspective</vt:lpstr>
      <vt:lpstr>Prioritizing Academic Programs &amp; Services</vt:lpstr>
      <vt:lpstr>Factors Affecting Prioritization</vt:lpstr>
      <vt:lpstr>Driving Forces</vt:lpstr>
      <vt:lpstr>EXPECTATIONS: What do you hope to get out of prioritization?</vt:lpstr>
      <vt:lpstr>What are the opportunities?</vt:lpstr>
      <vt:lpstr>What are the opportunities?</vt:lpstr>
      <vt:lpstr>Challenges</vt:lpstr>
      <vt:lpstr>Definition of a Program</vt:lpstr>
      <vt:lpstr>What are criteria to use for prioritization?</vt:lpstr>
      <vt:lpstr>Some Possible Data?</vt:lpstr>
      <vt:lpstr>Some Possible Data?</vt:lpstr>
      <vt:lpstr>Some Possible Data?</vt:lpstr>
      <vt:lpstr>Some Possible Data?</vt:lpstr>
      <vt:lpstr>Some Possible Data?</vt:lpstr>
      <vt:lpstr>Handling Critical issues</vt:lpstr>
      <vt:lpstr>Criteria for Measuring Administrative Programs</vt:lpstr>
      <vt:lpstr>Criteria for Measuring Administrative Programs (cont)</vt:lpstr>
      <vt:lpstr>Criteria for Measuring Administrative Programs (cont)</vt:lpstr>
      <vt:lpstr>Criteria for Measuring Administrative Programs (cont)</vt:lpstr>
      <vt:lpstr>Criteria for Measuring Administrative Programs (cont)</vt:lpstr>
      <vt:lpstr>Exercise:</vt:lpstr>
    </vt:vector>
  </TitlesOfParts>
  <Company>Hewlett-Packard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Prioritizing Academic Programs &amp; Services</dc:title>
  <dc:creator>Jimmy Hicks, IRPO</dc:creator>
  <cp:lastModifiedBy>Information Technology</cp:lastModifiedBy>
  <cp:revision>17</cp:revision>
  <dcterms:created xsi:type="dcterms:W3CDTF">2011-08-19T03:49:36Z</dcterms:created>
  <dcterms:modified xsi:type="dcterms:W3CDTF">2011-08-23T05:01:04Z</dcterms:modified>
</cp:coreProperties>
</file>